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oboto Medium"/>
      <p:regular r:id="rId19"/>
      <p:bold r:id="rId20"/>
      <p:italic r:id="rId21"/>
      <p:boldItalic r:id="rId22"/>
    </p:embeddedFont>
    <p:embeddedFont>
      <p:font typeface="Roboto Light"/>
      <p:regular r:id="rId23"/>
      <p:bold r:id="rId24"/>
      <p:italic r:id="rId25"/>
      <p:boldItalic r:id="rId26"/>
    </p:embeddedFont>
    <p:embeddedFont>
      <p:font typeface="Roboto Mon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.fntdata"/><Relationship Id="rId22" Type="http://schemas.openxmlformats.org/officeDocument/2006/relationships/font" Target="fonts/RobotoMedium-boldItalic.fntdata"/><Relationship Id="rId21" Type="http://schemas.openxmlformats.org/officeDocument/2006/relationships/font" Target="fonts/RobotoMedium-italic.fntdata"/><Relationship Id="rId24" Type="http://schemas.openxmlformats.org/officeDocument/2006/relationships/font" Target="fonts/RobotoLight-bold.fntdata"/><Relationship Id="rId23" Type="http://schemas.openxmlformats.org/officeDocument/2006/relationships/font" Target="fonts/Roboto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Light-boldItalic.fntdata"/><Relationship Id="rId25" Type="http://schemas.openxmlformats.org/officeDocument/2006/relationships/font" Target="fonts/RobotoLight-italic.fntdata"/><Relationship Id="rId28" Type="http://schemas.openxmlformats.org/officeDocument/2006/relationships/font" Target="fonts/RobotoMono-bold.fntdata"/><Relationship Id="rId27" Type="http://schemas.openxmlformats.org/officeDocument/2006/relationships/font" Target="fonts/RobotoMon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Mon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RobotoMedium-regular.fntdata"/><Relationship Id="rId18" Type="http://schemas.openxmlformats.org/officeDocument/2006/relationships/font" Target="fonts/Roboto-boldItalic.fntdata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afcd897967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2afcd897967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26c709f9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26c709f9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ba79e0706b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ba79e0706b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b75a5a7c0e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b75a5a7c0e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ba79e0706b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ba79e0706b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b9997e6c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b9997e6c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b75a5a7c0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b75a5a7c0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 1">
  <p:cSld name="TITLE_AND_BODY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 1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b="0" i="0" sz="2800" u="none" cap="none" strike="noStrike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axios-http.com/ptbr/docs/intro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axios-http.com/ptbr/docs/example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Ciro Daniel Gurgel de Moura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Vitor Rafael Queiroz Ferreira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Conceitos e uso de API</a:t>
            </a:r>
            <a:endParaRPr b="1"/>
          </a:p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 b="1"/>
          </a:p>
        </p:txBody>
      </p:sp>
      <p:sp>
        <p:nvSpPr>
          <p:cNvPr id="59" name="Google Shape;59;p12"/>
          <p:cNvSpPr txBox="1"/>
          <p:nvPr>
            <p:ph idx="1" type="body"/>
          </p:nvPr>
        </p:nvSpPr>
        <p:spPr>
          <a:xfrm>
            <a:off x="822175" y="1152475"/>
            <a:ext cx="7281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4700" lvl="0" marL="460800" marR="577269" rtl="0" algn="just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que é uma </a:t>
            </a:r>
            <a:r>
              <a:rPr lang="pt-BR"/>
              <a:t>API</a:t>
            </a:r>
            <a:r>
              <a:rPr lang="pt-BR"/>
              <a:t>?</a:t>
            </a:r>
            <a:endParaRPr/>
          </a:p>
          <a:p>
            <a:pPr indent="-317500" lvl="1" marL="914400" marR="577269" rtl="0" algn="just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Uma API (Interface de Programação de Aplicações) é um conjunto de definições e protocolos que permite a </a:t>
            </a:r>
            <a:r>
              <a:rPr b="1" lang="pt-BR"/>
              <a:t>comunicação </a:t>
            </a:r>
            <a:r>
              <a:rPr lang="pt-BR"/>
              <a:t>entre diferentes softwares.</a:t>
            </a:r>
            <a:endParaRPr/>
          </a:p>
          <a:p>
            <a:pPr indent="-342900" lvl="0" marL="457200" marR="577269" rtl="0" algn="just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que ela faz?</a:t>
            </a:r>
            <a:endParaRPr/>
          </a:p>
          <a:p>
            <a:pPr indent="-317500" lvl="1" marL="914400" marR="577269" rtl="0" algn="just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Ela define os tipos de </a:t>
            </a:r>
            <a:r>
              <a:rPr b="1" lang="pt-BR"/>
              <a:t>requisições </a:t>
            </a:r>
            <a:r>
              <a:rPr lang="pt-BR"/>
              <a:t>que podem ser feitas, como elas devem ser feitas, os dados que serão utilizados e o formato da </a:t>
            </a:r>
            <a:r>
              <a:rPr b="1" lang="pt-BR"/>
              <a:t>resposta</a:t>
            </a:r>
            <a:r>
              <a:rPr lang="pt-BR"/>
              <a:t>.</a:t>
            </a:r>
            <a:endParaRPr/>
          </a:p>
          <a:p>
            <a:pPr indent="-342900" lvl="0" marL="457200" marR="577269" rtl="0" algn="just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Quem utiliza a API?</a:t>
            </a:r>
            <a:endParaRPr/>
          </a:p>
          <a:p>
            <a:pPr indent="-317500" lvl="1" marL="914400" marR="577269" rtl="0" algn="just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 arquitetura da API geralmente é explicada em termos de </a:t>
            </a:r>
            <a:r>
              <a:rPr b="1" lang="pt-BR"/>
              <a:t>cliente</a:t>
            </a:r>
            <a:r>
              <a:rPr lang="pt-BR"/>
              <a:t> e </a:t>
            </a:r>
            <a:r>
              <a:rPr b="1" lang="pt-BR"/>
              <a:t>servidor</a:t>
            </a:r>
            <a:r>
              <a:rPr lang="pt-BR"/>
              <a:t>:</a:t>
            </a:r>
            <a:endParaRPr/>
          </a:p>
          <a:p>
            <a:pPr indent="-317500" lvl="2" marL="1371600" marR="577269" rtl="0" algn="just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 aplicação que envia a solicitação é chamada de cliente e a aplicação que envia a resposta é chamada de servidor</a:t>
            </a:r>
            <a:endParaRPr/>
          </a:p>
        </p:txBody>
      </p:sp>
      <p:sp>
        <p:nvSpPr>
          <p:cNvPr id="60" name="Google Shape;60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Funcionalidade básica de uma API</a:t>
            </a:r>
            <a:endParaRPr/>
          </a:p>
        </p:txBody>
      </p:sp>
      <p:sp>
        <p:nvSpPr>
          <p:cNvPr id="67" name="Google Shape;67;p1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675" y="1122725"/>
            <a:ext cx="7140395" cy="344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Métodos HTTP</a:t>
            </a:r>
            <a:endParaRPr/>
          </a:p>
        </p:txBody>
      </p:sp>
      <p:sp>
        <p:nvSpPr>
          <p:cNvPr id="75" name="Google Shape;75;p1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886100" y="959400"/>
            <a:ext cx="7055700" cy="377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02418" lvl="0" marL="457200" rtl="0" algn="l"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ct val="100000"/>
              <a:buChar char="➢"/>
            </a:pPr>
            <a:r>
              <a:rPr b="1" lang="pt-BR" sz="15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GET</a:t>
            </a:r>
            <a:endParaRPr sz="15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219" lvl="1" marL="918000" rtl="0" algn="l">
              <a:spcBef>
                <a:spcPts val="1000"/>
              </a:spcBef>
              <a:spcAft>
                <a:spcPts val="0"/>
              </a:spcAft>
              <a:buClr>
                <a:srgbClr val="233F63"/>
              </a:buClr>
              <a:buSzPct val="100000"/>
              <a:buFont typeface="Roboto"/>
              <a:buChar char="○"/>
            </a:pPr>
            <a:r>
              <a:rPr lang="pt-BR" sz="15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Utilizado para requisitar dados de um recurso específico do servidor. É seguro, idempotente e não tem efeitos colaterais, sendo amplamente usado para ler informações.</a:t>
            </a:r>
            <a:endParaRPr sz="15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2418" lvl="0" marL="457200" rtl="0" algn="l">
              <a:spcBef>
                <a:spcPts val="1000"/>
              </a:spcBef>
              <a:spcAft>
                <a:spcPts val="0"/>
              </a:spcAft>
              <a:buClr>
                <a:srgbClr val="233F63"/>
              </a:buClr>
              <a:buSzPct val="100000"/>
              <a:buChar char="➢"/>
            </a:pPr>
            <a:r>
              <a:rPr b="1" lang="pt-BR" sz="15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POST</a:t>
            </a:r>
            <a:endParaRPr sz="15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2418" lvl="1" marL="914400" rtl="0" algn="l">
              <a:spcBef>
                <a:spcPts val="1000"/>
              </a:spcBef>
              <a:spcAft>
                <a:spcPts val="0"/>
              </a:spcAft>
              <a:buClr>
                <a:srgbClr val="233F63"/>
              </a:buClr>
              <a:buSzPct val="100000"/>
              <a:buFont typeface="Roboto"/>
              <a:buChar char="○"/>
            </a:pPr>
            <a:r>
              <a:rPr lang="pt-BR" sz="15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Envia dados para o servidor para criar ou atualizar um recurso. Não é idempotente, podendo causar efeitos colaterais como a criação de novos registros em um banco de dados. É comumente usado para submeter formulários e criar novos registros.</a:t>
            </a:r>
            <a:endParaRPr sz="15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2418" lvl="0" marL="457200" rtl="0" algn="l">
              <a:spcBef>
                <a:spcPts val="1000"/>
              </a:spcBef>
              <a:spcAft>
                <a:spcPts val="0"/>
              </a:spcAft>
              <a:buClr>
                <a:srgbClr val="233F63"/>
              </a:buClr>
              <a:buSzPct val="100000"/>
              <a:buFont typeface="Roboto"/>
              <a:buChar char="➢"/>
            </a:pPr>
            <a:r>
              <a:rPr b="1" lang="pt-BR" sz="15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PUT</a:t>
            </a:r>
            <a:endParaRPr b="1" sz="15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2418" lvl="1" marL="914400" rtl="0" algn="l">
              <a:spcBef>
                <a:spcPts val="1000"/>
              </a:spcBef>
              <a:spcAft>
                <a:spcPts val="0"/>
              </a:spcAft>
              <a:buClr>
                <a:srgbClr val="233F63"/>
              </a:buClr>
              <a:buSzPct val="100000"/>
              <a:buFont typeface="Roboto"/>
              <a:buChar char="○"/>
            </a:pPr>
            <a:r>
              <a:rPr lang="pt-BR" sz="15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Atualiza os dados de um recurso específico no servidor. É idempotente, o que significa que pode ser chamado várias vezes sem efeitos colaterais além da atualização dos dados.</a:t>
            </a:r>
            <a:endParaRPr sz="15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2418" lvl="0" marL="457200" rtl="0" algn="l">
              <a:spcBef>
                <a:spcPts val="1000"/>
              </a:spcBef>
              <a:spcAft>
                <a:spcPts val="0"/>
              </a:spcAft>
              <a:buClr>
                <a:srgbClr val="233F63"/>
              </a:buClr>
              <a:buSzPct val="100000"/>
              <a:buFont typeface="Roboto"/>
              <a:buChar char="➢"/>
            </a:pPr>
            <a:r>
              <a:rPr b="1" lang="pt-BR" sz="15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DELETE</a:t>
            </a:r>
            <a:endParaRPr b="1" sz="15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2418" lvl="1" marL="914400" rtl="0" algn="l">
              <a:spcBef>
                <a:spcPts val="1000"/>
              </a:spcBef>
              <a:spcAft>
                <a:spcPts val="0"/>
              </a:spcAft>
              <a:buClr>
                <a:srgbClr val="233F63"/>
              </a:buClr>
              <a:buSzPct val="100000"/>
              <a:buFont typeface="Roboto"/>
              <a:buChar char="○"/>
            </a:pPr>
            <a:r>
              <a:rPr lang="pt-BR" sz="15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Remove um recurso específico do servidor. Não é idempotente, já que cada chamada resulta na remoção do recurso, e geralmente tem efeitos colaterais permanentes.</a:t>
            </a:r>
            <a:endParaRPr sz="15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2418" lvl="0" marL="457200" rtl="0" algn="l">
              <a:spcBef>
                <a:spcPts val="1000"/>
              </a:spcBef>
              <a:spcAft>
                <a:spcPts val="0"/>
              </a:spcAft>
              <a:buClr>
                <a:srgbClr val="233F63"/>
              </a:buClr>
              <a:buSzPct val="100000"/>
              <a:buFont typeface="Roboto"/>
              <a:buChar char="➢"/>
            </a:pPr>
            <a:r>
              <a:rPr b="1" lang="pt-BR" sz="15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PATCH</a:t>
            </a:r>
            <a:endParaRPr b="1" sz="15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2418" lvl="1" marL="914400" rtl="0" algn="l">
              <a:spcBef>
                <a:spcPts val="1000"/>
              </a:spcBef>
              <a:spcAft>
                <a:spcPts val="1000"/>
              </a:spcAft>
              <a:buClr>
                <a:srgbClr val="233F63"/>
              </a:buClr>
              <a:buSzPct val="100000"/>
              <a:buFont typeface="Roboto"/>
              <a:buChar char="○"/>
            </a:pPr>
            <a:r>
              <a:rPr lang="pt-BR" sz="15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Usado para aplicar modificações parciais a um recurso. É útil quando apenas partes específicas de um recurso precisam ser atualizadas.</a:t>
            </a:r>
            <a:endParaRPr sz="15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API Rest (Representational State Transfer)</a:t>
            </a:r>
            <a:endParaRPr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822175" y="1152475"/>
            <a:ext cx="727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Significa Transferência Representacional de Estado.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Mais populares e flexíveis encontradas na internet.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cliente envia solicitações ao servidor como dados. O servidor usa essa entrada do cliente para iniciar funções internas e retorna os dados de saída ao cliente. 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➢"/>
            </a:pPr>
            <a:r>
              <a:rPr lang="pt-BR"/>
              <a:t>Define um conjunto de funções como GET, PUT, DELETE e assim por diante, que os clientes podem usar para acessar os dados do servidor. Clientes e servidores trocam dados usando HTTP.</a:t>
            </a:r>
            <a:endParaRPr/>
          </a:p>
        </p:txBody>
      </p:sp>
      <p:sp>
        <p:nvSpPr>
          <p:cNvPr id="84" name="Google Shape;84;p1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Axios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822175" y="1152475"/>
            <a:ext cx="727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Linguagem amigável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 Axios é uma biblioteca de requisições HTTP baseada em Promessas, tornando as chamadas mais claras e fáceis de entender.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Tratamento automático de JSON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 Axios possui suporte embutido para conversão de dados JSON, simplificando as operações de envio e recebimento de informações.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Gestão de requisições</a:t>
            </a:r>
            <a:endParaRPr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Ele possibilita a criação de interceptores, permitindo o gerenciamento centralizado de requisições, respostas e erros.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400"/>
              <a:t>&gt;&gt; 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Introdução | Axios Docs</a:t>
            </a:r>
            <a:endParaRPr sz="1400"/>
          </a:p>
        </p:txBody>
      </p:sp>
      <p:sp>
        <p:nvSpPr>
          <p:cNvPr id="92" name="Google Shape;92;p1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767400" y="73100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 de requisição GET com Axios</a:t>
            </a:r>
            <a:endParaRPr/>
          </a:p>
        </p:txBody>
      </p:sp>
      <p:sp>
        <p:nvSpPr>
          <p:cNvPr id="99" name="Google Shape;99;p1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17"/>
          <p:cNvSpPr txBox="1"/>
          <p:nvPr/>
        </p:nvSpPr>
        <p:spPr>
          <a:xfrm>
            <a:off x="871200" y="645800"/>
            <a:ext cx="3026400" cy="415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dk2"/>
                </a:solidFill>
              </a:rPr>
              <a:t>// Exemplo da documentação</a:t>
            </a:r>
            <a:endParaRPr sz="1500"/>
          </a:p>
        </p:txBody>
      </p:sp>
      <p:sp>
        <p:nvSpPr>
          <p:cNvPr id="102" name="Google Shape;102;p17"/>
          <p:cNvSpPr txBox="1"/>
          <p:nvPr/>
        </p:nvSpPr>
        <p:spPr>
          <a:xfrm>
            <a:off x="3897600" y="645800"/>
            <a:ext cx="4053000" cy="4011300"/>
          </a:xfrm>
          <a:prstGeom prst="rect">
            <a:avLst/>
          </a:prstGeom>
          <a:solidFill>
            <a:srgbClr val="F8F8F8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axios 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require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DF1DDF"/>
                </a:solidFill>
                <a:latin typeface="Roboto Mono"/>
                <a:ea typeface="Roboto Mono"/>
                <a:cs typeface="Roboto Mono"/>
                <a:sym typeface="Roboto Mono"/>
              </a:rPr>
              <a:t>'axios'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8E908C"/>
                </a:solidFill>
                <a:latin typeface="Roboto Mono"/>
                <a:ea typeface="Roboto Mono"/>
                <a:cs typeface="Roboto Mono"/>
                <a:sym typeface="Roboto Mono"/>
              </a:rPr>
              <a:t>// Faz uma requisição a um </a:t>
            </a:r>
            <a:r>
              <a:rPr lang="pt-BR" sz="950">
                <a:solidFill>
                  <a:srgbClr val="8E908C"/>
                </a:solidFill>
                <a:latin typeface="Roboto Mono"/>
                <a:ea typeface="Roboto Mono"/>
                <a:cs typeface="Roboto Mono"/>
                <a:sym typeface="Roboto Mono"/>
              </a:rPr>
              <a:t>usuário</a:t>
            </a:r>
            <a:r>
              <a:rPr lang="pt-BR" sz="950">
                <a:solidFill>
                  <a:srgbClr val="8E908C"/>
                </a:solidFill>
                <a:latin typeface="Roboto Mono"/>
                <a:ea typeface="Roboto Mono"/>
                <a:cs typeface="Roboto Mono"/>
                <a:sym typeface="Roboto Mono"/>
              </a:rPr>
              <a:t> com um ID </a:t>
            </a:r>
            <a:r>
              <a:rPr lang="pt-BR" sz="950">
                <a:solidFill>
                  <a:srgbClr val="8E908C"/>
                </a:solidFill>
                <a:latin typeface="Roboto Mono"/>
                <a:ea typeface="Roboto Mono"/>
                <a:cs typeface="Roboto Mono"/>
                <a:sym typeface="Roboto Mono"/>
              </a:rPr>
              <a:t>específico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axios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DF1DDF"/>
                </a:solidFill>
                <a:latin typeface="Roboto Mono"/>
                <a:ea typeface="Roboto Mono"/>
                <a:cs typeface="Roboto Mono"/>
                <a:sym typeface="Roboto Mono"/>
              </a:rPr>
              <a:t>'/user?ID=12345'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response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rgbClr val="8E908C"/>
                </a:solidFill>
                <a:latin typeface="Roboto Mono"/>
                <a:ea typeface="Roboto Mono"/>
                <a:cs typeface="Roboto Mono"/>
                <a:sym typeface="Roboto Mono"/>
              </a:rPr>
              <a:t>// manipula o sucesso da requisição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log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response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})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catch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rgbClr val="8E908C"/>
                </a:solidFill>
                <a:latin typeface="Roboto Mono"/>
                <a:ea typeface="Roboto Mono"/>
                <a:cs typeface="Roboto Mono"/>
                <a:sym typeface="Roboto Mono"/>
              </a:rPr>
              <a:t>// manipula erros da requisição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})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finally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rgbClr val="8E908C"/>
                </a:solidFill>
                <a:latin typeface="Roboto Mono"/>
                <a:ea typeface="Roboto Mono"/>
                <a:cs typeface="Roboto Mono"/>
                <a:sym typeface="Roboto Mono"/>
              </a:rPr>
              <a:t>// sempre será executado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});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8E908C"/>
                </a:solidFill>
                <a:latin typeface="Roboto Mono"/>
                <a:ea typeface="Roboto Mono"/>
                <a:cs typeface="Roboto Mono"/>
                <a:sym typeface="Roboto Mono"/>
              </a:rPr>
              <a:t>// Opcionalmente a requisição acima poderia ser feita assim da seguinte forma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axios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DF1DDF"/>
                </a:solidFill>
                <a:latin typeface="Roboto Mono"/>
                <a:ea typeface="Roboto Mono"/>
                <a:cs typeface="Roboto Mono"/>
                <a:sym typeface="Roboto Mono"/>
              </a:rPr>
              <a:t>'/user'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params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DF1DDF"/>
                </a:solidFill>
                <a:latin typeface="Roboto Mono"/>
                <a:ea typeface="Roboto Mono"/>
                <a:cs typeface="Roboto Mono"/>
                <a:sym typeface="Roboto Mono"/>
              </a:rPr>
              <a:t>12345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})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then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response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log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response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})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catch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})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finally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rgbClr val="8E908C"/>
                </a:solidFill>
                <a:latin typeface="Roboto Mono"/>
                <a:ea typeface="Roboto Mono"/>
                <a:cs typeface="Roboto Mono"/>
                <a:sym typeface="Roboto Mono"/>
              </a:rPr>
              <a:t>// sempre será executado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});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8E908C"/>
                </a:solidFill>
                <a:latin typeface="Roboto Mono"/>
                <a:ea typeface="Roboto Mono"/>
                <a:cs typeface="Roboto Mono"/>
                <a:sym typeface="Roboto Mono"/>
              </a:rPr>
              <a:t>// Quer usar async/await? Adicione o prefixo `async` na sua função/método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async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function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getUser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response 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await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axios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DF1DDF"/>
                </a:solidFill>
                <a:latin typeface="Roboto Mono"/>
                <a:ea typeface="Roboto Mono"/>
                <a:cs typeface="Roboto Mono"/>
                <a:sym typeface="Roboto Mono"/>
              </a:rPr>
              <a:t>'/user?ID=12345'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log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response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catch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pt-BR" sz="95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console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pt-BR" sz="950">
                <a:solidFill>
                  <a:srgbClr val="671DDF"/>
                </a:solidFill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error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33333C"/>
                </a:solidFill>
                <a:highlight>
                  <a:srgbClr val="F8F8F8"/>
                </a:highlight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950">
              <a:solidFill>
                <a:srgbClr val="33333C"/>
              </a:solidFill>
              <a:highlight>
                <a:srgbClr val="F8F8F8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50">
                <a:solidFill>
                  <a:srgbClr val="525252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500">
              <a:solidFill>
                <a:schemeClr val="dk2"/>
              </a:solidFill>
            </a:endParaRPr>
          </a:p>
        </p:txBody>
      </p:sp>
      <p:grpSp>
        <p:nvGrpSpPr>
          <p:cNvPr id="103" name="Google Shape;103;p17"/>
          <p:cNvGrpSpPr/>
          <p:nvPr/>
        </p:nvGrpSpPr>
        <p:grpSpPr>
          <a:xfrm>
            <a:off x="1169430" y="1091513"/>
            <a:ext cx="2223290" cy="794805"/>
            <a:chOff x="4732925" y="946003"/>
            <a:chExt cx="3338775" cy="1193579"/>
          </a:xfrm>
        </p:grpSpPr>
        <p:grpSp>
          <p:nvGrpSpPr>
            <p:cNvPr id="104" name="Google Shape;104;p17"/>
            <p:cNvGrpSpPr/>
            <p:nvPr/>
          </p:nvGrpSpPr>
          <p:grpSpPr>
            <a:xfrm>
              <a:off x="4732925" y="1140987"/>
              <a:ext cx="529800" cy="998596"/>
              <a:chOff x="4318975" y="1083450"/>
              <a:chExt cx="529800" cy="591305"/>
            </a:xfrm>
          </p:grpSpPr>
          <p:sp>
            <p:nvSpPr>
              <p:cNvPr id="105" name="Google Shape;105;p17"/>
              <p:cNvSpPr/>
              <p:nvPr/>
            </p:nvSpPr>
            <p:spPr>
              <a:xfrm>
                <a:off x="4517129" y="1083455"/>
                <a:ext cx="133500" cy="591300"/>
              </a:xfrm>
              <a:prstGeom prst="rect">
                <a:avLst/>
              </a:prstGeom>
              <a:solidFill>
                <a:srgbClr val="233F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06" name="Google Shape;106;p17"/>
              <p:cNvCxnSpPr/>
              <p:nvPr/>
            </p:nvCxnSpPr>
            <p:spPr>
              <a:xfrm rot="10800000">
                <a:off x="4318975" y="1083450"/>
                <a:ext cx="529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33F6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07" name="Google Shape;107;p17"/>
            <p:cNvSpPr txBox="1"/>
            <p:nvPr/>
          </p:nvSpPr>
          <p:spPr>
            <a:xfrm>
              <a:off x="5343500" y="946003"/>
              <a:ext cx="27282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rgbClr val="233F63"/>
                  </a:solidFill>
                  <a:latin typeface="Roboto"/>
                  <a:ea typeface="Roboto"/>
                  <a:cs typeface="Roboto"/>
                  <a:sym typeface="Roboto"/>
                </a:rPr>
                <a:t>Início</a:t>
              </a:r>
              <a:endParaRPr b="1" sz="11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8" name="Google Shape;108;p17"/>
            <p:cNvSpPr txBox="1"/>
            <p:nvPr/>
          </p:nvSpPr>
          <p:spPr>
            <a:xfrm>
              <a:off x="5343500" y="1222248"/>
              <a:ext cx="2728200" cy="41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pt-BR" sz="900">
                  <a:solidFill>
                    <a:srgbClr val="233F63"/>
                  </a:solidFill>
                  <a:latin typeface="Roboto"/>
                  <a:ea typeface="Roboto"/>
                  <a:cs typeface="Roboto"/>
                  <a:sym typeface="Roboto"/>
                </a:rPr>
                <a:t>O aplicativo faz uma requisição GET para uma URL específica.</a:t>
              </a:r>
              <a:endParaRPr sz="9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" name="Google Shape;109;p17"/>
          <p:cNvGrpSpPr/>
          <p:nvPr/>
        </p:nvGrpSpPr>
        <p:grpSpPr>
          <a:xfrm>
            <a:off x="1169430" y="2423510"/>
            <a:ext cx="2223290" cy="794743"/>
            <a:chOff x="4732925" y="946003"/>
            <a:chExt cx="3338775" cy="1193487"/>
          </a:xfrm>
        </p:grpSpPr>
        <p:grpSp>
          <p:nvGrpSpPr>
            <p:cNvPr id="110" name="Google Shape;110;p17"/>
            <p:cNvGrpSpPr/>
            <p:nvPr/>
          </p:nvGrpSpPr>
          <p:grpSpPr>
            <a:xfrm>
              <a:off x="4732925" y="1142460"/>
              <a:ext cx="529800" cy="997030"/>
              <a:chOff x="4318975" y="1084322"/>
              <a:chExt cx="529800" cy="590378"/>
            </a:xfrm>
          </p:grpSpPr>
          <p:sp>
            <p:nvSpPr>
              <p:cNvPr id="111" name="Google Shape;111;p17"/>
              <p:cNvSpPr/>
              <p:nvPr/>
            </p:nvSpPr>
            <p:spPr>
              <a:xfrm>
                <a:off x="4517125" y="1086100"/>
                <a:ext cx="133500" cy="588600"/>
              </a:xfrm>
              <a:prstGeom prst="rect">
                <a:avLst/>
              </a:prstGeom>
              <a:solidFill>
                <a:srgbClr val="233F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12" name="Google Shape;112;p17"/>
              <p:cNvCxnSpPr/>
              <p:nvPr/>
            </p:nvCxnSpPr>
            <p:spPr>
              <a:xfrm rot="10800000">
                <a:off x="4318975" y="1084322"/>
                <a:ext cx="529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33F6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13" name="Google Shape;113;p17"/>
            <p:cNvSpPr txBox="1"/>
            <p:nvPr/>
          </p:nvSpPr>
          <p:spPr>
            <a:xfrm>
              <a:off x="5343500" y="946003"/>
              <a:ext cx="27282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rgbClr val="233F63"/>
                  </a:solidFill>
                  <a:latin typeface="Roboto"/>
                  <a:ea typeface="Roboto"/>
                  <a:cs typeface="Roboto"/>
                  <a:sym typeface="Roboto"/>
                </a:rPr>
                <a:t>Recebimento de dados</a:t>
              </a:r>
              <a:endParaRPr b="1" sz="11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" name="Google Shape;114;p17"/>
            <p:cNvSpPr txBox="1"/>
            <p:nvPr/>
          </p:nvSpPr>
          <p:spPr>
            <a:xfrm>
              <a:off x="5343500" y="1222248"/>
              <a:ext cx="2728200" cy="41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pt-BR" sz="900">
                  <a:solidFill>
                    <a:srgbClr val="233F63"/>
                  </a:solidFill>
                  <a:latin typeface="Roboto"/>
                  <a:ea typeface="Roboto"/>
                  <a:cs typeface="Roboto"/>
                  <a:sym typeface="Roboto"/>
                </a:rPr>
                <a:t>Os dados retornados são manipulados de acordo com as necessidades do aplicativo.</a:t>
              </a:r>
              <a:endParaRPr sz="9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5" name="Google Shape;115;p17"/>
          <p:cNvGrpSpPr/>
          <p:nvPr/>
        </p:nvGrpSpPr>
        <p:grpSpPr>
          <a:xfrm>
            <a:off x="1169430" y="1758011"/>
            <a:ext cx="2223290" cy="794743"/>
            <a:chOff x="4732925" y="946003"/>
            <a:chExt cx="3338775" cy="1193487"/>
          </a:xfrm>
        </p:grpSpPr>
        <p:grpSp>
          <p:nvGrpSpPr>
            <p:cNvPr id="116" name="Google Shape;116;p17"/>
            <p:cNvGrpSpPr/>
            <p:nvPr/>
          </p:nvGrpSpPr>
          <p:grpSpPr>
            <a:xfrm>
              <a:off x="4732925" y="1140987"/>
              <a:ext cx="529800" cy="998503"/>
              <a:chOff x="4318975" y="1083450"/>
              <a:chExt cx="529800" cy="591250"/>
            </a:xfrm>
          </p:grpSpPr>
          <p:sp>
            <p:nvSpPr>
              <p:cNvPr id="117" name="Google Shape;117;p17"/>
              <p:cNvSpPr/>
              <p:nvPr/>
            </p:nvSpPr>
            <p:spPr>
              <a:xfrm>
                <a:off x="4517125" y="1086100"/>
                <a:ext cx="133500" cy="588600"/>
              </a:xfrm>
              <a:prstGeom prst="rect">
                <a:avLst/>
              </a:prstGeom>
              <a:solidFill>
                <a:srgbClr val="233F6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18" name="Google Shape;118;p17"/>
              <p:cNvCxnSpPr/>
              <p:nvPr/>
            </p:nvCxnSpPr>
            <p:spPr>
              <a:xfrm rot="10800000">
                <a:off x="4318975" y="1083450"/>
                <a:ext cx="529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33F63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  <p:sp>
          <p:nvSpPr>
            <p:cNvPr id="119" name="Google Shape;119;p17"/>
            <p:cNvSpPr txBox="1"/>
            <p:nvPr/>
          </p:nvSpPr>
          <p:spPr>
            <a:xfrm>
              <a:off x="5343500" y="946003"/>
              <a:ext cx="27282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 sz="1100">
                  <a:solidFill>
                    <a:srgbClr val="233F63"/>
                  </a:solidFill>
                  <a:latin typeface="Roboto"/>
                  <a:ea typeface="Roboto"/>
                  <a:cs typeface="Roboto"/>
                  <a:sym typeface="Roboto"/>
                </a:rPr>
                <a:t>Envio de Requisição</a:t>
              </a:r>
              <a:endParaRPr b="1" sz="11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0" name="Google Shape;120;p17"/>
            <p:cNvSpPr txBox="1"/>
            <p:nvPr/>
          </p:nvSpPr>
          <p:spPr>
            <a:xfrm>
              <a:off x="5343500" y="1222248"/>
              <a:ext cx="2728200" cy="410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pt-BR" sz="900">
                  <a:solidFill>
                    <a:srgbClr val="233F63"/>
                  </a:solidFill>
                  <a:latin typeface="Roboto"/>
                  <a:ea typeface="Roboto"/>
                  <a:cs typeface="Roboto"/>
                  <a:sym typeface="Roboto"/>
                </a:rPr>
                <a:t>O Axios envia a requisição e aguarda a resposta do servidor.</a:t>
              </a:r>
              <a:endParaRPr sz="9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1" name="Google Shape;121;p17"/>
          <p:cNvSpPr txBox="1"/>
          <p:nvPr/>
        </p:nvSpPr>
        <p:spPr>
          <a:xfrm>
            <a:off x="871200" y="4256900"/>
            <a:ext cx="29820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2"/>
                </a:solidFill>
              </a:rPr>
              <a:t>&gt;&gt;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Exemplos básicos | Axios Docs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Hora da prática</a:t>
            </a:r>
            <a:endParaRPr b="1"/>
          </a:p>
        </p:txBody>
      </p:sp>
      <p:sp>
        <p:nvSpPr>
          <p:cNvPr id="127" name="Google Shape;127;p1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Autenticação básica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Mostrando marcadores de vagas na tela</a:t>
            </a:r>
            <a:endParaRPr/>
          </a:p>
        </p:txBody>
      </p:sp>
      <p:sp>
        <p:nvSpPr>
          <p:cNvPr id="128" name="Google Shape;128;p1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129" name="Google Shape;129;p1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